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d80ea28f5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d80ea28f5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d80ea28f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d80ea28f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eec435e7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eec435e7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80ea28f5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80ea28f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80ea28f5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d80ea28f5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d80ea28f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d80ea28f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80ea28f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80ea28f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d80ea28f5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d80ea28f5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80ea28f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d80ea28f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914400" rtl="0" algn="l">
              <a:lnSpc>
                <a:spcPct val="171429"/>
              </a:lnSpc>
              <a:spcBef>
                <a:spcPts val="14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Foragers – Those who pick berries at you-pick farms or wild berries in the Great Lakes Region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l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Scientists – Tara Bal, Angie Carter, Erika Hersch-Green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l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Tourists – people who have come to the Great Lakes Region and want to go berry picking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914400" rtl="0" algn="l">
              <a:lnSpc>
                <a:spcPct val="171429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Residents in the Great Lakes Region who are not regular foragers, but would like to go berry picking on occasion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80ea28f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d80ea28f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d80ea28f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d80ea28f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80ea28f5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80ea28f5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d80ea28f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d80ea28f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d80ea28f5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d80ea28f5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Montserrat"/>
              <a:buNone/>
              <a:defRPr sz="52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●"/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rkXlFl-bvv8" TargetMode="Externa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1DAE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049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</a:t>
            </a:r>
            <a:r>
              <a:rPr b="1" lang="en"/>
              <a:t>ackyard berry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Team 2: The Berry Bunch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rgbClr val="FFFFFF"/>
                </a:solidFill>
              </a:rPr>
            </a:br>
            <a:r>
              <a:rPr lang="en" sz="1400">
                <a:solidFill>
                  <a:srgbClr val="FFFFFF"/>
                </a:solidFill>
              </a:rPr>
              <a:t>02/1</a:t>
            </a:r>
            <a:r>
              <a:rPr lang="en" sz="1400"/>
              <a:t>3</a:t>
            </a:r>
            <a:r>
              <a:rPr lang="en" sz="1400">
                <a:solidFill>
                  <a:srgbClr val="FFFFFF"/>
                </a:solidFill>
              </a:rPr>
              <a:t>/20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7142" l="0" r="3864" t="14457"/>
          <a:stretch/>
        </p:blipFill>
        <p:spPr>
          <a:xfrm>
            <a:off x="3527525" y="490900"/>
            <a:ext cx="1879225" cy="14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2"/>
          <p:cNvGrpSpPr/>
          <p:nvPr/>
        </p:nvGrpSpPr>
        <p:grpSpPr>
          <a:xfrm>
            <a:off x="1903639" y="152400"/>
            <a:ext cx="5336723" cy="4838701"/>
            <a:chOff x="152400" y="152400"/>
            <a:chExt cx="5336723" cy="4838701"/>
          </a:xfrm>
        </p:grpSpPr>
        <p:pic>
          <p:nvPicPr>
            <p:cNvPr id="119" name="Google Shape;11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96961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3"/>
          <p:cNvGrpSpPr/>
          <p:nvPr/>
        </p:nvGrpSpPr>
        <p:grpSpPr>
          <a:xfrm>
            <a:off x="104932" y="152400"/>
            <a:ext cx="7152287" cy="4838701"/>
            <a:chOff x="152400" y="152400"/>
            <a:chExt cx="7152287" cy="4838701"/>
          </a:xfrm>
        </p:grpSpPr>
        <p:pic>
          <p:nvPicPr>
            <p:cNvPr id="126" name="Google Shape;126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400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96961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41523" y="152400"/>
              <a:ext cx="1663164" cy="4838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3583" y="152400"/>
            <a:ext cx="1694222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529050" y="1094400"/>
            <a:ext cx="8085900" cy="3867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823" y="2395925"/>
            <a:ext cx="3616824" cy="2236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/>
          <p:nvPr/>
        </p:nvSpPr>
        <p:spPr>
          <a:xfrm>
            <a:off x="2318025" y="1253400"/>
            <a:ext cx="6078000" cy="573300"/>
          </a:xfrm>
          <a:prstGeom prst="roundRect">
            <a:avLst>
              <a:gd fmla="val 16667" name="adj"/>
            </a:avLst>
          </a:prstGeom>
          <a:solidFill>
            <a:srgbClr val="B1DA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2569275" y="1364250"/>
            <a:ext cx="1574400" cy="351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Home</a:t>
            </a: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4558838" y="1360400"/>
            <a:ext cx="1574400" cy="351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Download Data</a:t>
            </a:r>
            <a:endParaRPr/>
          </a:p>
        </p:txBody>
      </p:sp>
      <p:pic>
        <p:nvPicPr>
          <p:cNvPr id="139" name="Google Shape;139;p24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950" y="2395925"/>
            <a:ext cx="3616830" cy="223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/>
          <p:nvPr/>
        </p:nvSpPr>
        <p:spPr>
          <a:xfrm>
            <a:off x="6548400" y="1360400"/>
            <a:ext cx="1574400" cy="351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Log Out</a:t>
            </a:r>
            <a:endParaRPr b="1" sz="11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649625" y="244575"/>
            <a:ext cx="76731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Scientist View</a:t>
            </a:r>
            <a:endParaRPr b="1"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9151" y="1184700"/>
            <a:ext cx="722874" cy="7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36939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Goals &amp; Concerns</a:t>
            </a:r>
            <a:endParaRPr b="1" sz="3600"/>
          </a:p>
        </p:txBody>
      </p:sp>
      <p:sp>
        <p:nvSpPr>
          <p:cNvPr id="148" name="Google Shape;148;p25"/>
          <p:cNvSpPr txBox="1"/>
          <p:nvPr>
            <p:ph idx="4294967295" type="subTitle"/>
          </p:nvPr>
        </p:nvSpPr>
        <p:spPr>
          <a:xfrm>
            <a:off x="265500" y="2803075"/>
            <a:ext cx="40452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29400" y="2803075"/>
            <a:ext cx="3917400" cy="22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Goals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Simple user-friendly interface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User-test with users outside of our generation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" sz="1200">
                <a:solidFill>
                  <a:schemeClr val="dk1"/>
                </a:solidFill>
              </a:rPr>
              <a:t>Create easy-to-understand Scientist Materials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0" name="Google Shape;150;p25"/>
          <p:cNvSpPr txBox="1"/>
          <p:nvPr>
            <p:ph idx="2" type="body"/>
          </p:nvPr>
        </p:nvSpPr>
        <p:spPr>
          <a:xfrm>
            <a:off x="4832400" y="421500"/>
            <a:ext cx="3999900" cy="43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Concerns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Navigation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Are the icons clear enough?</a:t>
            </a:r>
            <a:endParaRPr>
              <a:solidFill>
                <a:srgbClr val="FFFFFF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</a:pPr>
            <a:r>
              <a:rPr lang="en">
                <a:solidFill>
                  <a:srgbClr val="FFFFFF"/>
                </a:solidFill>
              </a:rPr>
              <a:t>Do they communicate what they need to?</a:t>
            </a:r>
            <a:endParaRPr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Should there be a home button?</a:t>
            </a:r>
            <a:endParaRPr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User profile?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Motivation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Get the word out and recruit users</a:t>
            </a:r>
            <a:endParaRPr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Create a desire to use the app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Usability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Is it user-friendly?</a:t>
            </a:r>
            <a:endParaRPr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Are instructions clear and where they need to be?</a:t>
            </a:r>
            <a:endParaRPr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Will text be readable?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" sz="1200">
                <a:solidFill>
                  <a:srgbClr val="FFFFFF"/>
                </a:solidFill>
              </a:rPr>
              <a:t>Feasibility </a:t>
            </a:r>
            <a:endParaRPr sz="1200">
              <a:solidFill>
                <a:srgbClr val="FFFFFF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</a:pPr>
            <a:r>
              <a:rPr lang="en">
                <a:solidFill>
                  <a:srgbClr val="FFFFFF"/>
                </a:solidFill>
              </a:rPr>
              <a:t>Is the project too complicated for the time frame?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Preliminary Instructional &amp; Other Content</a:t>
            </a:r>
            <a:endParaRPr b="1"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First-time user informational content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 </a:t>
            </a:r>
            <a:r>
              <a:rPr lang="en"/>
              <a:t>overview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Icon descriptions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 use description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Berry information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Common names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Pictures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Identifying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At-home fruit-fly larvae test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“About Us” page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Background information on the scientists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311700" y="119837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QUESTIONS?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-104450" y="1017725"/>
            <a:ext cx="5082600" cy="25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[       ]</a:t>
            </a:r>
            <a:endParaRPr sz="15000"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User Scenarios</a:t>
            </a:r>
            <a:endParaRPr b="1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77050" y="1679700"/>
            <a:ext cx="3735300" cy="15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Unregistered Guest User: 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Access to a map of available patches, a berry identification section, information on the fruit fly, a harvest form, and cultural uses of berries.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5178300" y="952450"/>
            <a:ext cx="3654000" cy="379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Registered User: </a:t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</a:t>
            </a:r>
            <a:r>
              <a:rPr lang="en" sz="1200"/>
              <a:t>ccess to a profile page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A</a:t>
            </a:r>
            <a:r>
              <a:rPr lang="en" sz="1200"/>
              <a:t>ccess to past logs/records of harvests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/>
              <a:t>Private L</a:t>
            </a:r>
            <a:r>
              <a:rPr lang="en" sz="1200"/>
              <a:t>ocations.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Data sharing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“public” (for all eyes)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“private” (for their eyes and the scientist’s eyes).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Access to map of available patches, a berry identification section, information on the fruit fly, a harvest form, and cultural uses of berries.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623408" y="1284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Guest User 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623400" y="1737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Application Users &amp; Environment</a:t>
            </a:r>
            <a:endParaRPr b="1"/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482700" y="1152475"/>
            <a:ext cx="43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Environments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On a laptop or phone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–  at home, in a vehicle, in the woods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– Before or after a harvest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– B</a:t>
            </a:r>
            <a:r>
              <a:rPr lang="en">
                <a:solidFill>
                  <a:srgbClr val="FFFFFF"/>
                </a:solidFill>
              </a:rPr>
              <a:t>efore or after looking for berries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– looking for a  berry patch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– logging a berry patch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your phone, in a vehicle headed back from a berry patch logging berries.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349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Users</a:t>
            </a:r>
            <a:endParaRPr sz="18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Foragers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Scientists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Tourists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Residents in the Great Lakes Region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first draft of a high-fidelity wireframe using Adobe Xd." id="82" name="Google Shape;82;p17" title="backyard berry: First Draft Prototype (High-Fidelity Wireframe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8350" y="199613"/>
            <a:ext cx="6325650" cy="47442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type="title"/>
          </p:nvPr>
        </p:nvSpPr>
        <p:spPr>
          <a:xfrm>
            <a:off x="305000" y="1485900"/>
            <a:ext cx="2741100" cy="18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Prototype Demo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531358" y="152399"/>
            <a:ext cx="8081284" cy="4838701"/>
            <a:chOff x="415200" y="152400"/>
            <a:chExt cx="8081284" cy="4838701"/>
          </a:xfrm>
        </p:grpSpPr>
        <p:pic>
          <p:nvPicPr>
            <p:cNvPr id="89" name="Google Shape;8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5200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59761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04323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9"/>
          <p:cNvGrpSpPr/>
          <p:nvPr/>
        </p:nvGrpSpPr>
        <p:grpSpPr>
          <a:xfrm>
            <a:off x="532334" y="152388"/>
            <a:ext cx="8079339" cy="4838714"/>
            <a:chOff x="169323" y="108888"/>
            <a:chExt cx="8380188" cy="4838714"/>
          </a:xfrm>
        </p:grpSpPr>
        <p:pic>
          <p:nvPicPr>
            <p:cNvPr id="97" name="Google Shape;97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5399" y="108888"/>
              <a:ext cx="268411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69323" y="108900"/>
              <a:ext cx="2684111" cy="48387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5925" y="152388"/>
            <a:ext cx="25921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494" y="152400"/>
            <a:ext cx="259216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5914" y="152400"/>
            <a:ext cx="259216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343" y="152388"/>
            <a:ext cx="25921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21"/>
          <p:cNvGrpSpPr/>
          <p:nvPr/>
        </p:nvGrpSpPr>
        <p:grpSpPr>
          <a:xfrm>
            <a:off x="1905875" y="152400"/>
            <a:ext cx="5332250" cy="4838701"/>
            <a:chOff x="-140389" y="152400"/>
            <a:chExt cx="5332250" cy="4838701"/>
          </a:xfrm>
        </p:grpSpPr>
        <p:pic>
          <p:nvPicPr>
            <p:cNvPr id="112" name="Google Shape;112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99700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40389" y="152400"/>
              <a:ext cx="2592161" cy="48387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lkthrough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